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6" r:id="rId4"/>
    <p:sldId id="447" r:id="rId5"/>
    <p:sldId id="448" r:id="rId6"/>
    <p:sldId id="449" r:id="rId7"/>
    <p:sldId id="450" r:id="rId8"/>
    <p:sldId id="451" r:id="rId9"/>
    <p:sldId id="445"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1127" y="6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1356519" y="3962400"/>
            <a:ext cx="13258800"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THỦ CÔNG VÀ CÔNG NGHIỆP ( T 1)</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32719" y="67047"/>
            <a:ext cx="7975199" cy="707886"/>
          </a:xfrm>
          <a:prstGeom prst="rect">
            <a:avLst/>
          </a:prstGeom>
        </p:spPr>
        <p:txBody>
          <a:bodyPr wrap="square">
            <a:spAutoFit/>
          </a:bodyPr>
          <a:lstStyle/>
          <a:p>
            <a:r>
              <a:rPr lang="vi-VN" sz="3600" b="1" dirty="0">
                <a:latin typeface="Times New Roman"/>
                <a:ea typeface="Times New Roman"/>
              </a:rPr>
              <a:t>*HĐ</a:t>
            </a:r>
            <a:r>
              <a:rPr lang="nl-NL" sz="3600" b="1" dirty="0">
                <a:latin typeface="Times New Roman"/>
                <a:ea typeface="Times New Roman"/>
              </a:rPr>
              <a:t>1. </a:t>
            </a:r>
            <a:r>
              <a:rPr lang="nl-NL" sz="4000" b="1" dirty="0">
                <a:latin typeface="Times New Roman"/>
                <a:ea typeface="Times New Roman"/>
              </a:rPr>
              <a:t>Hoạt động sản xuất thủ công</a:t>
            </a:r>
            <a:r>
              <a:rPr lang="nl-NL" sz="4000" dirty="0">
                <a:latin typeface="Times New Roman"/>
                <a:ea typeface="Times New Roman"/>
              </a:rPr>
              <a:t> </a:t>
            </a:r>
            <a:endParaRPr lang="en-US" sz="4000" b="1" dirty="0"/>
          </a:p>
        </p:txBody>
      </p:sp>
      <p:sp>
        <p:nvSpPr>
          <p:cNvPr id="6" name="Rectangle 5"/>
          <p:cNvSpPr/>
          <p:nvPr/>
        </p:nvSpPr>
        <p:spPr>
          <a:xfrm>
            <a:off x="518319" y="903441"/>
            <a:ext cx="15316200" cy="1323439"/>
          </a:xfrm>
          <a:prstGeom prst="rect">
            <a:avLst/>
          </a:prstGeom>
        </p:spPr>
        <p:txBody>
          <a:bodyPr wrap="square">
            <a:spAutoFit/>
          </a:bodyPr>
          <a:lstStyle/>
          <a:p>
            <a:r>
              <a:rPr lang="vi-VN" sz="4000" b="1" dirty="0">
                <a:latin typeface="Times New Roman"/>
                <a:ea typeface="Times New Roman"/>
              </a:rPr>
              <a:t>+ Quan sát </a:t>
            </a:r>
            <a:r>
              <a:rPr lang="nl-NL" sz="4000" b="1" dirty="0">
                <a:latin typeface="Times New Roman"/>
                <a:ea typeface="Times New Roman"/>
              </a:rPr>
              <a:t>hình</a:t>
            </a:r>
            <a:r>
              <a:rPr lang="vi-VN" sz="4000" b="1" dirty="0">
                <a:latin typeface="Times New Roman"/>
                <a:ea typeface="Times New Roman"/>
              </a:rPr>
              <a:t> 1 và cho biết sản phẩm nào được làm bằng tay, sản phẩm nào được làm bằng máy móc?</a:t>
            </a:r>
            <a:endParaRPr lang="en-US" sz="4000" b="1" dirty="0"/>
          </a:p>
        </p:txBody>
      </p:sp>
      <p:pic>
        <p:nvPicPr>
          <p:cNvPr id="23" name="Picture 22"/>
          <p:cNvPicPr/>
          <p:nvPr/>
        </p:nvPicPr>
        <p:blipFill rotWithShape="1">
          <a:blip r:embed="rId3"/>
          <a:srcRect l="39586" t="35284" r="40240" b="55992"/>
          <a:stretch/>
        </p:blipFill>
        <p:spPr bwMode="auto">
          <a:xfrm>
            <a:off x="8062120" y="2266189"/>
            <a:ext cx="8214518" cy="6954011"/>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37320" y="2895600"/>
            <a:ext cx="7467599" cy="3785652"/>
          </a:xfrm>
          <a:prstGeom prst="rect">
            <a:avLst/>
          </a:prstGeom>
        </p:spPr>
        <p:txBody>
          <a:bodyPr wrap="square">
            <a:spAutoFit/>
          </a:bodyPr>
          <a:lstStyle/>
          <a:p>
            <a:pPr marL="571500" indent="-571500">
              <a:spcAft>
                <a:spcPts val="0"/>
              </a:spcAft>
              <a:buFontTx/>
              <a:buChar char="-"/>
            </a:pPr>
            <a:r>
              <a:rPr lang="nl-NL" sz="4000" b="1" dirty="0">
                <a:solidFill>
                  <a:srgbClr val="0000CC"/>
                </a:solidFill>
                <a:latin typeface="Times New Roman"/>
                <a:ea typeface="Times New Roman"/>
              </a:rPr>
              <a:t>Nón và các món đồ trang trí làm từ gáo dừa: được sản xuất bằng tay là chủ yếu. </a:t>
            </a:r>
          </a:p>
          <a:p>
            <a:pPr marL="571500" indent="-571500">
              <a:spcAft>
                <a:spcPts val="0"/>
              </a:spcAft>
              <a:buFontTx/>
              <a:buChar char="-"/>
            </a:pPr>
            <a:endParaRPr lang="nl-NL" sz="4000" b="1" dirty="0">
              <a:solidFill>
                <a:srgbClr val="0000CC"/>
              </a:solidFill>
              <a:latin typeface="Times New Roman"/>
              <a:ea typeface="Times New Roman"/>
            </a:endParaRPr>
          </a:p>
          <a:p>
            <a:pPr marL="571500" indent="-571500">
              <a:spcAft>
                <a:spcPts val="0"/>
              </a:spcAft>
              <a:buFontTx/>
              <a:buChar char="-"/>
            </a:pP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Xe máy và bút bi được sản xuất bằng máy móc là chủ yếu. </a:t>
            </a:r>
            <a:endParaRPr lang="en-US" sz="40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66119" y="38994"/>
            <a:ext cx="7975199" cy="707886"/>
          </a:xfrm>
          <a:prstGeom prst="rect">
            <a:avLst/>
          </a:prstGeom>
        </p:spPr>
        <p:txBody>
          <a:bodyPr wrap="square">
            <a:spAutoFit/>
          </a:bodyPr>
          <a:lstStyle/>
          <a:p>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sp>
        <p:nvSpPr>
          <p:cNvPr id="6" name="Rectangle 5"/>
          <p:cNvSpPr/>
          <p:nvPr/>
        </p:nvSpPr>
        <p:spPr>
          <a:xfrm>
            <a:off x="495981" y="1066800"/>
            <a:ext cx="9612901" cy="1077218"/>
          </a:xfrm>
          <a:prstGeom prst="rect">
            <a:avLst/>
          </a:prstGeom>
        </p:spPr>
        <p:txBody>
          <a:bodyPr wrap="square">
            <a:spAutoFit/>
          </a:bodyPr>
          <a:lstStyle/>
          <a:p>
            <a:r>
              <a:rPr lang="vi-VN" sz="3200" b="1" dirty="0">
                <a:latin typeface="Times New Roman"/>
                <a:ea typeface="Times New Roman"/>
              </a:rPr>
              <a:t>+ Quan sát các hình bên nói tên các hoạt động sản xuất thủ công. Sản phẩm của các hoạt động đó là gì?</a:t>
            </a:r>
            <a:endParaRPr lang="en-US" sz="3200" b="1" dirty="0"/>
          </a:p>
        </p:txBody>
      </p:sp>
      <p:pic>
        <p:nvPicPr>
          <p:cNvPr id="15" name="Picture 14"/>
          <p:cNvPicPr/>
          <p:nvPr/>
        </p:nvPicPr>
        <p:blipFill rotWithShape="1">
          <a:blip r:embed="rId3"/>
          <a:srcRect l="38278" t="52151" r="39258" b="17412"/>
          <a:stretch/>
        </p:blipFill>
        <p:spPr bwMode="auto">
          <a:xfrm>
            <a:off x="10131221" y="1902969"/>
            <a:ext cx="6084298" cy="7241031"/>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4"/>
          <a:srcRect l="38278" t="48467" r="39258" b="28462"/>
          <a:stretch/>
        </p:blipFill>
        <p:spPr bwMode="auto">
          <a:xfrm>
            <a:off x="0" y="2980187"/>
            <a:ext cx="10131220" cy="6087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117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04119" y="0"/>
            <a:ext cx="7975199" cy="707886"/>
          </a:xfrm>
          <a:prstGeom prst="rect">
            <a:avLst/>
          </a:prstGeom>
        </p:spPr>
        <p:txBody>
          <a:bodyPr wrap="square">
            <a:spAutoFit/>
          </a:bodyPr>
          <a:lstStyle/>
          <a:p>
            <a:r>
              <a:rPr lang="vi-VN" sz="3600" b="1" dirty="0">
                <a:solidFill>
                  <a:srgbClr val="FF0000"/>
                </a:solidFill>
                <a:latin typeface="Times New Roman"/>
                <a:ea typeface="Times New Roman"/>
              </a:rPr>
              <a:t>*HĐ2</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sp>
        <p:nvSpPr>
          <p:cNvPr id="6" name="Rectangle 5"/>
          <p:cNvSpPr/>
          <p:nvPr/>
        </p:nvSpPr>
        <p:spPr>
          <a:xfrm>
            <a:off x="404616" y="1254227"/>
            <a:ext cx="8774702" cy="1200329"/>
          </a:xfrm>
          <a:prstGeom prst="rect">
            <a:avLst/>
          </a:prstGeom>
        </p:spPr>
        <p:txBody>
          <a:bodyPr wrap="square">
            <a:spAutoFit/>
          </a:bodyPr>
          <a:lstStyle/>
          <a:p>
            <a:r>
              <a:rPr lang="vi-VN" sz="3600" b="1" dirty="0">
                <a:solidFill>
                  <a:srgbClr val="FF0000"/>
                </a:solidFill>
                <a:latin typeface="Times New Roman"/>
                <a:ea typeface="Times New Roman"/>
              </a:rPr>
              <a:t>+ Quan sát các hình bên và nêu ích lợi hoạt động sản xuất thủ công.</a:t>
            </a:r>
            <a:endParaRPr lang="en-US" sz="3600" b="1" dirty="0">
              <a:solidFill>
                <a:srgbClr val="FF0000"/>
              </a:solidFill>
            </a:endParaRPr>
          </a:p>
        </p:txBody>
      </p:sp>
      <p:sp>
        <p:nvSpPr>
          <p:cNvPr id="3" name="Rectangle 2"/>
          <p:cNvSpPr/>
          <p:nvPr/>
        </p:nvSpPr>
        <p:spPr>
          <a:xfrm>
            <a:off x="289719" y="2667000"/>
            <a:ext cx="8622303" cy="1200329"/>
          </a:xfrm>
          <a:prstGeom prst="rect">
            <a:avLst/>
          </a:prstGeom>
        </p:spPr>
        <p:txBody>
          <a:bodyPr wrap="square">
            <a:spAutoFit/>
          </a:bodyPr>
          <a:lstStyle/>
          <a:p>
            <a:r>
              <a:rPr lang="vi-VN" sz="3600" b="1" dirty="0">
                <a:solidFill>
                  <a:srgbClr val="FF0000"/>
                </a:solidFill>
                <a:latin typeface="Times New Roman"/>
                <a:ea typeface="Times New Roman"/>
              </a:rPr>
              <a:t>+ </a:t>
            </a:r>
            <a:r>
              <a:rPr lang="nl-NL" sz="3600" b="1" dirty="0">
                <a:solidFill>
                  <a:srgbClr val="FF0000"/>
                </a:solidFill>
                <a:latin typeface="Times New Roman"/>
                <a:ea typeface="Times New Roman"/>
              </a:rPr>
              <a:t>Hoạt động sản xuất thủ công có lợi ích gì?</a:t>
            </a:r>
            <a:endParaRPr lang="en-US" sz="3600" b="1" dirty="0">
              <a:solidFill>
                <a:srgbClr val="FF0000"/>
              </a:solidFill>
            </a:endParaRPr>
          </a:p>
        </p:txBody>
      </p:sp>
      <p:sp>
        <p:nvSpPr>
          <p:cNvPr id="4" name="Rectangle 3"/>
          <p:cNvSpPr/>
          <p:nvPr/>
        </p:nvSpPr>
        <p:spPr>
          <a:xfrm>
            <a:off x="289719" y="4724400"/>
            <a:ext cx="9372600" cy="3170099"/>
          </a:xfrm>
          <a:prstGeom prst="rect">
            <a:avLst/>
          </a:prstGeom>
        </p:spPr>
        <p:txBody>
          <a:bodyPr wrap="square">
            <a:spAutoFit/>
          </a:bodyPr>
          <a:lstStyle/>
          <a:p>
            <a:pPr algn="just">
              <a:spcAft>
                <a:spcPts val="0"/>
              </a:spcAft>
            </a:pP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Hoạt động sản xuất thủ công làm ra các sản phẩm để phục vụ cuộc sống con người như dùng trong sinh hoạt (nấu nướng, trang trí ...) ngoài ra còn đem bán để mang lại các ích lợi về kinh tế.</a:t>
            </a:r>
            <a:endParaRPr lang="en-US" sz="4000" b="1" dirty="0">
              <a:solidFill>
                <a:srgbClr val="0000CC"/>
              </a:solidFill>
              <a:effectLst/>
              <a:latin typeface="Times New Roman"/>
              <a:ea typeface="Times New Roman"/>
            </a:endParaRPr>
          </a:p>
        </p:txBody>
      </p:sp>
      <p:pic>
        <p:nvPicPr>
          <p:cNvPr id="17" name="Picture 16"/>
          <p:cNvPicPr/>
          <p:nvPr/>
        </p:nvPicPr>
        <p:blipFill rotWithShape="1">
          <a:blip r:embed="rId3"/>
          <a:srcRect l="38059" t="33539" r="39258" b="33115"/>
          <a:stretch/>
        </p:blipFill>
        <p:spPr bwMode="auto">
          <a:xfrm>
            <a:off x="9964737" y="304800"/>
            <a:ext cx="6311901" cy="883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88321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37719" y="32657"/>
            <a:ext cx="7975199" cy="707886"/>
          </a:xfrm>
          <a:prstGeom prst="rect">
            <a:avLst/>
          </a:prstGeom>
        </p:spPr>
        <p:txBody>
          <a:bodyPr wrap="square">
            <a:spAutoFit/>
          </a:bodyPr>
          <a:lstStyle/>
          <a:p>
            <a:r>
              <a:rPr lang="vi-VN" sz="3600" b="1" dirty="0">
                <a:solidFill>
                  <a:srgbClr val="FF0000"/>
                </a:solidFill>
                <a:latin typeface="Times New Roman"/>
                <a:ea typeface="Times New Roman"/>
              </a:rPr>
              <a:t>*HĐ2</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Hoạt động sản xuất thủ công</a:t>
            </a:r>
            <a:r>
              <a:rPr lang="nl-NL" sz="4000" dirty="0">
                <a:latin typeface="Times New Roman"/>
                <a:ea typeface="Times New Roman"/>
              </a:rPr>
              <a:t> </a:t>
            </a:r>
            <a:endParaRPr lang="en-US" sz="4000" b="1" dirty="0">
              <a:solidFill>
                <a:srgbClr val="FF0000"/>
              </a:solidFill>
            </a:endParaRPr>
          </a:p>
        </p:txBody>
      </p:sp>
      <p:pic>
        <p:nvPicPr>
          <p:cNvPr id="16" name="Picture 15"/>
          <p:cNvPicPr/>
          <p:nvPr/>
        </p:nvPicPr>
        <p:blipFill rotWithShape="1">
          <a:blip r:embed="rId3"/>
          <a:srcRect l="37841" t="44784" r="38168" b="27687"/>
          <a:stretch/>
        </p:blipFill>
        <p:spPr bwMode="auto">
          <a:xfrm>
            <a:off x="0" y="838200"/>
            <a:ext cx="16276638" cy="830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496866"/>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35587" y="357440"/>
            <a:ext cx="13315225" cy="707886"/>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mà em biết</a:t>
            </a:r>
            <a:endParaRPr lang="en-US" sz="3600" dirty="0">
              <a:solidFill>
                <a:srgbClr val="FF0000"/>
              </a:solidFill>
              <a:latin typeface="Times New Roman"/>
              <a:ea typeface="Times New Roman"/>
            </a:endParaRPr>
          </a:p>
        </p:txBody>
      </p:sp>
      <p:sp>
        <p:nvSpPr>
          <p:cNvPr id="4" name="Rectangle 3"/>
          <p:cNvSpPr/>
          <p:nvPr/>
        </p:nvSpPr>
        <p:spPr>
          <a:xfrm>
            <a:off x="1324872" y="1524000"/>
            <a:ext cx="12954001" cy="1323439"/>
          </a:xfrm>
          <a:prstGeom prst="rect">
            <a:avLst/>
          </a:prstGeom>
        </p:spPr>
        <p:txBody>
          <a:bodyPr wrap="square">
            <a:spAutoFit/>
          </a:bodyPr>
          <a:lstStyle/>
          <a:p>
            <a:pPr>
              <a:spcAft>
                <a:spcPts val="0"/>
              </a:spcAft>
            </a:pPr>
            <a:r>
              <a:rPr lang="vi-VN" sz="40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ở địa phương. Nêu tên sản phẩm và ích lợi của hoạt động sản xuất đó</a:t>
            </a:r>
            <a:r>
              <a:rPr lang="vi-VN" sz="4000" b="1" dirty="0">
                <a:solidFill>
                  <a:srgbClr val="FF0000"/>
                </a:solidFill>
                <a:latin typeface="Times New Roman"/>
                <a:ea typeface="Times New Roman"/>
              </a:rPr>
              <a:t>?</a:t>
            </a:r>
            <a:r>
              <a:rPr lang="nl-NL" sz="4000" b="1" dirty="0">
                <a:solidFill>
                  <a:srgbClr val="FF0000"/>
                </a:solidFill>
                <a:latin typeface="Times New Roman"/>
                <a:ea typeface="Times New Roman"/>
              </a:rPr>
              <a:t> </a:t>
            </a:r>
            <a:endParaRPr lang="en-US" sz="4000" b="1" dirty="0">
              <a:solidFill>
                <a:srgbClr val="FF0000"/>
              </a:solidFill>
              <a:effectLst/>
              <a:latin typeface="Times New Roman"/>
              <a:ea typeface="Times New Roman"/>
            </a:endParaRPr>
          </a:p>
        </p:txBody>
      </p:sp>
      <p:sp>
        <p:nvSpPr>
          <p:cNvPr id="5" name="Rectangle 4"/>
          <p:cNvSpPr/>
          <p:nvPr/>
        </p:nvSpPr>
        <p:spPr>
          <a:xfrm>
            <a:off x="811299" y="3581400"/>
            <a:ext cx="15163800" cy="3785652"/>
          </a:xfrm>
          <a:prstGeom prst="rect">
            <a:avLst/>
          </a:prstGeom>
        </p:spPr>
        <p:txBody>
          <a:bodyPr wrap="square">
            <a:spAutoFit/>
          </a:bodyPr>
          <a:lstStyle/>
          <a:p>
            <a:pPr algn="just">
              <a:spcAft>
                <a:spcPts val="0"/>
              </a:spcAft>
            </a:pPr>
            <a:r>
              <a:rPr lang="nl-NL" sz="4800" b="1" dirty="0">
                <a:solidFill>
                  <a:srgbClr val="0000CC"/>
                </a:solidFill>
                <a:latin typeface="Times New Roman"/>
                <a:ea typeface="Times New Roman"/>
              </a:rPr>
              <a:t>Có nhiều ngành nghề thủ công như: nghề gốm sứ, nghề làm chiếu, nghề dệt vải, nghề nón lá, nghề mây tre đan, ... Các sản phẩm thủ công truyền thống thường được sản xuất ở các làng nghề thủ công. Nhiều sản phẩm thủ công nổi tiếng đã được xuất khẩu ra nước ngoài.</a:t>
            </a:r>
            <a:endParaRPr lang="en-US" sz="48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4192916302"/>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737519" y="196312"/>
            <a:ext cx="13591813" cy="707886"/>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mà em biết</a:t>
            </a:r>
            <a:r>
              <a:rPr lang="vi-VN" sz="4000" b="1" dirty="0">
                <a:solidFill>
                  <a:srgbClr val="FF0000"/>
                </a:solidFill>
                <a:latin typeface="Times New Roman"/>
                <a:ea typeface="Times New Roman"/>
              </a:rPr>
              <a:t>.</a:t>
            </a:r>
            <a:endParaRPr lang="en-US" sz="3600" dirty="0">
              <a:solidFill>
                <a:srgbClr val="FF0000"/>
              </a:solidFill>
              <a:latin typeface="Times New Roman"/>
              <a:ea typeface="Times New Roman"/>
            </a:endParaRPr>
          </a:p>
        </p:txBody>
      </p:sp>
      <p:sp>
        <p:nvSpPr>
          <p:cNvPr id="4" name="Rectangle 3"/>
          <p:cNvSpPr/>
          <p:nvPr/>
        </p:nvSpPr>
        <p:spPr>
          <a:xfrm>
            <a:off x="1433263" y="1271010"/>
            <a:ext cx="13411201" cy="1323439"/>
          </a:xfrm>
          <a:prstGeom prst="rect">
            <a:avLst/>
          </a:prstGeom>
        </p:spPr>
        <p:txBody>
          <a:bodyPr wrap="square">
            <a:spAutoFit/>
          </a:bodyPr>
          <a:lstStyle/>
          <a:p>
            <a:pPr>
              <a:spcAft>
                <a:spcPts val="0"/>
              </a:spcAft>
            </a:pPr>
            <a:r>
              <a:rPr lang="vi-VN" sz="4000" b="1" dirty="0">
                <a:solidFill>
                  <a:srgbClr val="FF0000"/>
                </a:solidFill>
                <a:latin typeface="Times New Roman"/>
                <a:ea typeface="Times New Roman"/>
              </a:rPr>
              <a:t>-Chúng ta nên làm gì để tiêu dùng tiế</a:t>
            </a:r>
            <a:r>
              <a:rPr lang="en-US" sz="4000" b="1" dirty="0">
                <a:solidFill>
                  <a:srgbClr val="FF0000"/>
                </a:solidFill>
                <a:latin typeface="Times New Roman"/>
                <a:ea typeface="Times New Roman"/>
              </a:rPr>
              <a:t>t</a:t>
            </a:r>
            <a:r>
              <a:rPr lang="vi-VN" sz="4000" b="1" dirty="0">
                <a:solidFill>
                  <a:srgbClr val="FF0000"/>
                </a:solidFill>
                <a:latin typeface="Times New Roman"/>
                <a:ea typeface="Times New Roman"/>
              </a:rPr>
              <a:t> kiệm, bảo vệ môi trường trong các tình huống sau ? Vì sao?</a:t>
            </a:r>
            <a:endParaRPr lang="en-US" sz="4000" b="1" dirty="0">
              <a:solidFill>
                <a:srgbClr val="FF0000"/>
              </a:solidFill>
              <a:effectLst/>
              <a:latin typeface="Times New Roman"/>
              <a:ea typeface="Times New Roman"/>
            </a:endParaRPr>
          </a:p>
        </p:txBody>
      </p:sp>
      <p:pic>
        <p:nvPicPr>
          <p:cNvPr id="14" name="Picture 13"/>
          <p:cNvPicPr/>
          <p:nvPr/>
        </p:nvPicPr>
        <p:blipFill rotWithShape="1">
          <a:blip r:embed="rId3"/>
          <a:srcRect l="40349" t="29856" r="41548" b="34278"/>
          <a:stretch/>
        </p:blipFill>
        <p:spPr bwMode="auto">
          <a:xfrm>
            <a:off x="10424320" y="2594449"/>
            <a:ext cx="5852318" cy="6549551"/>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01279" y="2961261"/>
            <a:ext cx="9540082" cy="3170099"/>
          </a:xfrm>
          <a:prstGeom prst="rect">
            <a:avLst/>
          </a:prstGeom>
        </p:spPr>
        <p:txBody>
          <a:bodyPr wrap="square">
            <a:spAutoFit/>
          </a:bodyPr>
          <a:lstStyle/>
          <a:p>
            <a:pPr algn="just">
              <a:spcAft>
                <a:spcPts val="0"/>
              </a:spcAft>
            </a:pPr>
            <a:r>
              <a:rPr lang="nl-NL" sz="4000" b="1" dirty="0">
                <a:solidFill>
                  <a:srgbClr val="0000CC"/>
                </a:solidFill>
                <a:latin typeface="Times New Roman"/>
                <a:ea typeface="Times New Roman"/>
              </a:rPr>
              <a:t>TH1: Bạn nam cùng với mẹ và chị gái đang ở cửa hàng bán đồ gốm. Bạn nam muốn mẹ mua cho con lợn đất mới trong khi bạn ấy đã có mấy con lợn đất ở nhà rồi.</a:t>
            </a:r>
            <a:endParaRPr lang="en-US" sz="4000" b="1" dirty="0">
              <a:solidFill>
                <a:srgbClr val="0000CC"/>
              </a:solidFill>
              <a:effectLst/>
              <a:latin typeface="Times New Roman"/>
              <a:ea typeface="Times New Roman"/>
            </a:endParaRPr>
          </a:p>
        </p:txBody>
      </p:sp>
      <p:sp>
        <p:nvSpPr>
          <p:cNvPr id="6" name="Rectangle 5"/>
          <p:cNvSpPr/>
          <p:nvPr/>
        </p:nvSpPr>
        <p:spPr>
          <a:xfrm>
            <a:off x="365918" y="6087598"/>
            <a:ext cx="10058401" cy="1938992"/>
          </a:xfrm>
          <a:prstGeom prst="rect">
            <a:avLst/>
          </a:prstGeom>
        </p:spPr>
        <p:txBody>
          <a:bodyPr wrap="square">
            <a:spAutoFit/>
          </a:bodyPr>
          <a:lstStyle/>
          <a:p>
            <a:pPr algn="just">
              <a:spcAft>
                <a:spcPts val="0"/>
              </a:spcAft>
            </a:pPr>
            <a:r>
              <a:rPr lang="nl-NL" sz="4000" b="1" dirty="0">
                <a:solidFill>
                  <a:srgbClr val="0000CC"/>
                </a:solidFill>
                <a:latin typeface="Times New Roman"/>
                <a:ea typeface="Times New Roman"/>
              </a:rPr>
              <a:t>Xử lí: Nên khuyên bạn nam không nên mua quá nhiều món đó giống nhau hoặc tương tự nhau, vì như thế sẽ rất lãng phí tiền bạc.</a:t>
            </a:r>
            <a:endParaRPr lang="en-US" sz="40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21977241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44529" y="-122968"/>
            <a:ext cx="13591813" cy="707886"/>
          </a:xfrm>
          <a:prstGeom prst="rect">
            <a:avLst/>
          </a:prstGeom>
        </p:spPr>
        <p:txBody>
          <a:bodyPr wrap="square">
            <a:spAutoFit/>
          </a:bodyPr>
          <a:lstStyle/>
          <a:p>
            <a:pPr>
              <a:spcAft>
                <a:spcPts val="0"/>
              </a:spcAft>
            </a:pPr>
            <a:r>
              <a:rPr lang="vi-VN" sz="3600" b="1" dirty="0">
                <a:solidFill>
                  <a:srgbClr val="FF0000"/>
                </a:solidFill>
                <a:latin typeface="Times New Roman"/>
                <a:ea typeface="Times New Roman"/>
              </a:rPr>
              <a:t>*HĐ3</a:t>
            </a:r>
            <a:r>
              <a:rPr lang="nl-NL" sz="3600" b="1" dirty="0">
                <a:solidFill>
                  <a:srgbClr val="FF0000"/>
                </a:solidFill>
                <a:latin typeface="Times New Roman"/>
                <a:ea typeface="Times New Roman"/>
              </a:rPr>
              <a:t>. </a:t>
            </a:r>
            <a:r>
              <a:rPr lang="nl-NL" sz="4000" b="1" dirty="0">
                <a:solidFill>
                  <a:srgbClr val="FF0000"/>
                </a:solidFill>
                <a:latin typeface="Times New Roman"/>
                <a:ea typeface="Times New Roman"/>
              </a:rPr>
              <a:t>Kể tên một số hoạt động sản xuất thủ công mà em biết</a:t>
            </a:r>
            <a:r>
              <a:rPr lang="vi-VN" sz="4000" b="1" dirty="0">
                <a:solidFill>
                  <a:srgbClr val="FF0000"/>
                </a:solidFill>
                <a:latin typeface="Times New Roman"/>
                <a:ea typeface="Times New Roman"/>
              </a:rPr>
              <a:t>.</a:t>
            </a:r>
            <a:endParaRPr lang="en-US" sz="3600" dirty="0">
              <a:solidFill>
                <a:srgbClr val="FF0000"/>
              </a:solidFill>
              <a:latin typeface="Times New Roman"/>
              <a:ea typeface="Times New Roman"/>
            </a:endParaRPr>
          </a:p>
        </p:txBody>
      </p:sp>
      <p:sp>
        <p:nvSpPr>
          <p:cNvPr id="4" name="Rectangle 3"/>
          <p:cNvSpPr/>
          <p:nvPr/>
        </p:nvSpPr>
        <p:spPr>
          <a:xfrm>
            <a:off x="1204119" y="778495"/>
            <a:ext cx="13411201" cy="1323439"/>
          </a:xfrm>
          <a:prstGeom prst="rect">
            <a:avLst/>
          </a:prstGeom>
        </p:spPr>
        <p:txBody>
          <a:bodyPr wrap="square">
            <a:spAutoFit/>
          </a:bodyPr>
          <a:lstStyle/>
          <a:p>
            <a:pPr>
              <a:spcAft>
                <a:spcPts val="0"/>
              </a:spcAft>
            </a:pPr>
            <a:r>
              <a:rPr lang="vi-VN" sz="4000" b="1" dirty="0">
                <a:solidFill>
                  <a:srgbClr val="FF0000"/>
                </a:solidFill>
                <a:latin typeface="Times New Roman"/>
                <a:ea typeface="Times New Roman"/>
              </a:rPr>
              <a:t>-Chúng ta nên làm gì để tiêu dùng tiế</a:t>
            </a:r>
            <a:r>
              <a:rPr lang="en-US" sz="4000" b="1" dirty="0">
                <a:solidFill>
                  <a:srgbClr val="FF0000"/>
                </a:solidFill>
                <a:latin typeface="Times New Roman"/>
                <a:ea typeface="Times New Roman"/>
              </a:rPr>
              <a:t>t</a:t>
            </a:r>
            <a:r>
              <a:rPr lang="vi-VN" sz="4000" b="1" dirty="0">
                <a:solidFill>
                  <a:srgbClr val="FF0000"/>
                </a:solidFill>
                <a:latin typeface="Times New Roman"/>
                <a:ea typeface="Times New Roman"/>
              </a:rPr>
              <a:t> kiệm, bảo vệ môi trường trong các tình huống sau ? Vì sao?</a:t>
            </a:r>
            <a:endParaRPr lang="en-US" sz="4000" b="1" dirty="0">
              <a:solidFill>
                <a:srgbClr val="FF0000"/>
              </a:solidFill>
              <a:effectLst/>
              <a:latin typeface="Times New Roman"/>
              <a:ea typeface="Times New Roman"/>
            </a:endParaRPr>
          </a:p>
        </p:txBody>
      </p:sp>
      <p:pic>
        <p:nvPicPr>
          <p:cNvPr id="14" name="Picture 13"/>
          <p:cNvPicPr/>
          <p:nvPr/>
        </p:nvPicPr>
        <p:blipFill rotWithShape="1">
          <a:blip r:embed="rId3"/>
          <a:srcRect l="40349" t="29856" r="41548" b="34278"/>
          <a:stretch/>
        </p:blipFill>
        <p:spPr bwMode="auto">
          <a:xfrm>
            <a:off x="10805318" y="1905000"/>
            <a:ext cx="5471319" cy="72390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46919" y="2307720"/>
            <a:ext cx="9448801" cy="2862322"/>
          </a:xfrm>
          <a:prstGeom prst="rect">
            <a:avLst/>
          </a:prstGeom>
        </p:spPr>
        <p:txBody>
          <a:bodyPr wrap="square">
            <a:spAutoFit/>
          </a:bodyPr>
          <a:lstStyle/>
          <a:p>
            <a:pPr algn="just">
              <a:spcAft>
                <a:spcPts val="0"/>
              </a:spcAft>
            </a:pPr>
            <a:r>
              <a:rPr lang="nl-NL" sz="3600" b="1" dirty="0">
                <a:solidFill>
                  <a:srgbClr val="0000CC"/>
                </a:solidFill>
                <a:latin typeface="Times New Roman"/>
                <a:ea typeface="Times New Roman"/>
              </a:rPr>
              <a:t>TH2: Bố và con gái đang ở siêu thị, trước gian hàng bán các đồ dùng ở nhà (rổ, rá, khay.... bằng nhựa và mây tre đan). Bé đang băn khoăn không biết nên mua đồ nhựa hay mua đó làm bằng mây tre đan.</a:t>
            </a:r>
            <a:endParaRPr lang="en-US" sz="3600" b="1" dirty="0">
              <a:solidFill>
                <a:srgbClr val="0000CC"/>
              </a:solidFill>
              <a:effectLst/>
              <a:latin typeface="Times New Roman"/>
              <a:ea typeface="Times New Roman"/>
            </a:endParaRPr>
          </a:p>
        </p:txBody>
      </p:sp>
      <p:sp>
        <p:nvSpPr>
          <p:cNvPr id="7" name="Rectangle 6"/>
          <p:cNvSpPr/>
          <p:nvPr/>
        </p:nvSpPr>
        <p:spPr>
          <a:xfrm>
            <a:off x="723382" y="5943600"/>
            <a:ext cx="9700937" cy="2308324"/>
          </a:xfrm>
          <a:prstGeom prst="rect">
            <a:avLst/>
          </a:prstGeom>
        </p:spPr>
        <p:txBody>
          <a:bodyPr wrap="square">
            <a:spAutoFit/>
          </a:bodyPr>
          <a:lstStyle/>
          <a:p>
            <a:pPr algn="just">
              <a:spcAft>
                <a:spcPts val="0"/>
              </a:spcAft>
            </a:pPr>
            <a:r>
              <a:rPr lang="nl-NL" sz="3600" b="1" dirty="0">
                <a:solidFill>
                  <a:srgbClr val="0000CC"/>
                </a:solidFill>
                <a:latin typeface="Times New Roman"/>
                <a:ea typeface="Times New Roman"/>
              </a:rPr>
              <a:t>Xử lí: Bố nói với bé là nên mua đồ làm bằng mây tre đan, hạn chế sử dụng đồ nhựa để bảo vệ môi trường; đồng thời, dùng hàng mây tre đan sẽ giúp bảo tồn nghề truyền thống tốt hơn.</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1182763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p:nvPr/>
        </p:nvPicPr>
        <p:blipFill rotWithShape="1">
          <a:blip r:embed="rId3"/>
          <a:srcRect l="38278" t="67466" r="39149" b="20708"/>
          <a:stretch/>
        </p:blipFill>
        <p:spPr bwMode="auto">
          <a:xfrm>
            <a:off x="289719" y="685800"/>
            <a:ext cx="15773400" cy="76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759918"/>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10048</TotalTime>
  <Words>614</Words>
  <Application>Microsoft Office PowerPoint</Application>
  <PresentationFormat>Custom</PresentationFormat>
  <Paragraphs>29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1152</cp:revision>
  <dcterms:created xsi:type="dcterms:W3CDTF">2008-09-09T22:52:10Z</dcterms:created>
  <dcterms:modified xsi:type="dcterms:W3CDTF">2024-05-22T01:09:38Z</dcterms:modified>
</cp:coreProperties>
</file>